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C00"/>
    <a:srgbClr val="16476B"/>
    <a:srgbClr val="A5CF4F"/>
    <a:srgbClr val="BBD633"/>
    <a:srgbClr val="9BB24C"/>
    <a:srgbClr val="00AFEF"/>
    <a:srgbClr val="00A0E3"/>
    <a:srgbClr val="80CDE8"/>
    <a:srgbClr val="28ABD4"/>
    <a:srgbClr val="C7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20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108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6B9D0-AAC2-C240-84DC-C2C5099D726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78B7B-19D5-444F-9FE9-87549D4B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624" y="287020"/>
            <a:ext cx="3885238" cy="28815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624" y="3303985"/>
            <a:ext cx="465937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624" y="1725850"/>
            <a:ext cx="8302752" cy="1452881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280" y="5821680"/>
            <a:ext cx="1747275" cy="551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686" y="5664481"/>
            <a:ext cx="1043574" cy="70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869" y="2733043"/>
            <a:ext cx="8292738" cy="3230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0624" y="1838764"/>
            <a:ext cx="8302752" cy="564072"/>
          </a:xfrm>
          <a:prstGeom prst="rect">
            <a:avLst/>
          </a:prstGeom>
        </p:spPr>
        <p:txBody>
          <a:bodyPr anchor="t"/>
          <a:lstStyle>
            <a:lvl1pPr>
              <a:defRPr sz="3600" b="0" i="0">
                <a:solidFill>
                  <a:srgbClr val="82B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987728" y="6336899"/>
            <a:ext cx="178761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2000" b="0" i="0" u="none" strike="noStrike" kern="1200" baseline="300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www.ncl.ac.uk</a:t>
            </a:r>
            <a:r>
              <a:rPr lang="en-GB" sz="2000" b="0" i="0" u="none" strike="noStrike" kern="1200" baseline="30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GB" sz="2000" b="0" i="0" u="none" strike="noStrike" kern="1200" baseline="300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nica</a:t>
            </a:r>
            <a:endParaRPr lang="en-GB" sz="2000" b="0" i="0" u="none" strike="noStrike" kern="1200" baseline="300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ound Single Corner Rectangle 11"/>
          <p:cNvSpPr/>
          <p:nvPr userDrawn="1"/>
        </p:nvSpPr>
        <p:spPr>
          <a:xfrm flipV="1">
            <a:off x="0" y="0"/>
            <a:ext cx="9144000" cy="1625600"/>
          </a:xfrm>
          <a:prstGeom prst="round1Rect">
            <a:avLst>
              <a:gd name="adj" fmla="val 37917"/>
            </a:avLst>
          </a:prstGeom>
          <a:solidFill>
            <a:srgbClr val="82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624" y="287020"/>
            <a:ext cx="3885238" cy="2881552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509286" y="6088284"/>
            <a:ext cx="8204321" cy="0"/>
          </a:xfrm>
          <a:prstGeom prst="line">
            <a:avLst/>
          </a:prstGeom>
          <a:ln>
            <a:solidFill>
              <a:srgbClr val="82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E6B4953-D534-4697-9408-66288788D1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624" y="6119934"/>
            <a:ext cx="1548299" cy="664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44" y="6152670"/>
            <a:ext cx="929232" cy="63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20624" y="1513843"/>
            <a:ext cx="4094226" cy="4582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82BC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29150" y="1513843"/>
            <a:ext cx="4094226" cy="45821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82BC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0624" y="320675"/>
            <a:ext cx="8302752" cy="999288"/>
          </a:xfrm>
          <a:prstGeom prst="rect">
            <a:avLst/>
          </a:prstGeom>
        </p:spPr>
        <p:txBody>
          <a:bodyPr anchor="t"/>
          <a:lstStyle>
            <a:lvl1pPr>
              <a:defRPr sz="3600" b="0" i="0">
                <a:solidFill>
                  <a:srgbClr val="82B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09286" y="6088284"/>
            <a:ext cx="8204321" cy="0"/>
          </a:xfrm>
          <a:prstGeom prst="line">
            <a:avLst/>
          </a:prstGeom>
          <a:ln>
            <a:solidFill>
              <a:srgbClr val="82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3987728" y="6336899"/>
            <a:ext cx="178761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2000" b="0" i="0" u="none" strike="noStrike" kern="1200" baseline="300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www.ncl.ac.uk</a:t>
            </a:r>
            <a:r>
              <a:rPr lang="en-GB" sz="2000" b="0" i="0" u="none" strike="noStrike" kern="1200" baseline="30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GB" sz="2000" b="0" i="0" u="none" strike="noStrike" kern="1200" baseline="300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nica</a:t>
            </a:r>
            <a:endParaRPr lang="en-GB" sz="2000" b="0" i="0" u="none" strike="noStrike" kern="1200" baseline="300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6B4953-D534-4697-9408-66288788D1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624" y="6119934"/>
            <a:ext cx="1548299" cy="664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44" y="6152670"/>
            <a:ext cx="929232" cy="63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 userDrawn="1"/>
        </p:nvSpPr>
        <p:spPr>
          <a:xfrm flipV="1">
            <a:off x="0" y="0"/>
            <a:ext cx="9144000" cy="1625600"/>
          </a:xfrm>
          <a:prstGeom prst="round1Rect">
            <a:avLst>
              <a:gd name="adj" fmla="val 37917"/>
            </a:avLst>
          </a:prstGeom>
          <a:solidFill>
            <a:srgbClr val="82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624" y="287020"/>
            <a:ext cx="3885238" cy="2881552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20624" y="1838764"/>
            <a:ext cx="8302752" cy="564072"/>
          </a:xfrm>
          <a:prstGeom prst="rect">
            <a:avLst/>
          </a:prstGeom>
        </p:spPr>
        <p:txBody>
          <a:bodyPr anchor="t"/>
          <a:lstStyle>
            <a:lvl1pPr>
              <a:defRPr sz="3600" b="0" i="0">
                <a:solidFill>
                  <a:srgbClr val="82B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9286" y="6088284"/>
            <a:ext cx="8204321" cy="0"/>
          </a:xfrm>
          <a:prstGeom prst="line">
            <a:avLst/>
          </a:prstGeom>
          <a:ln>
            <a:solidFill>
              <a:srgbClr val="82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987728" y="6336899"/>
            <a:ext cx="178761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2000" b="0" i="0" u="none" strike="noStrike" kern="1200" baseline="300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www.ncl.ac.uk</a:t>
            </a:r>
            <a:r>
              <a:rPr lang="en-GB" sz="2000" b="0" i="0" u="none" strike="noStrike" kern="1200" baseline="30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GB" sz="2000" b="0" i="0" u="none" strike="noStrike" kern="1200" baseline="300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nica</a:t>
            </a:r>
            <a:endParaRPr lang="en-GB" sz="2000" b="0" i="0" u="none" strike="noStrike" kern="1200" baseline="300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6B4953-D534-4697-9408-66288788D1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624" y="6119934"/>
            <a:ext cx="1548299" cy="664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44" y="6152670"/>
            <a:ext cx="929232" cy="63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0" y="0"/>
            <a:ext cx="9144000" cy="1625600"/>
          </a:xfrm>
          <a:prstGeom prst="round1Rect">
            <a:avLst>
              <a:gd name="adj" fmla="val 37917"/>
            </a:avLst>
          </a:prstGeom>
          <a:solidFill>
            <a:srgbClr val="82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82BC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624" y="287020"/>
            <a:ext cx="3885238" cy="288155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09286" y="6088284"/>
            <a:ext cx="8204321" cy="0"/>
          </a:xfrm>
          <a:prstGeom prst="line">
            <a:avLst/>
          </a:prstGeom>
          <a:ln>
            <a:solidFill>
              <a:srgbClr val="82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987728" y="6336899"/>
            <a:ext cx="178761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2000" b="0" i="0" u="none" strike="noStrike" kern="1200" baseline="300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www.ncl.ac.uk</a:t>
            </a:r>
            <a:r>
              <a:rPr lang="en-GB" sz="2000" b="0" i="0" u="none" strike="noStrike" kern="1200" baseline="30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GB" sz="2000" b="0" i="0" u="none" strike="noStrike" kern="1200" baseline="300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nica</a:t>
            </a:r>
            <a:endParaRPr lang="en-GB" sz="2000" b="0" i="0" u="none" strike="noStrike" kern="1200" baseline="300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6B4953-D534-4697-9408-66288788D1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624" y="6119934"/>
            <a:ext cx="1548299" cy="664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44" y="6152670"/>
            <a:ext cx="929232" cy="63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87391" y="320674"/>
            <a:ext cx="4835985" cy="5775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82BC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20624" y="2204720"/>
            <a:ext cx="3158395" cy="389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0624" y="320674"/>
            <a:ext cx="3158395" cy="1690173"/>
          </a:xfrm>
          <a:prstGeom prst="rect">
            <a:avLst/>
          </a:prstGeom>
        </p:spPr>
        <p:txBody>
          <a:bodyPr anchor="t"/>
          <a:lstStyle>
            <a:lvl1pPr>
              <a:defRPr sz="3600" b="0" i="0">
                <a:solidFill>
                  <a:srgbClr val="82B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09286" y="6088284"/>
            <a:ext cx="8204321" cy="0"/>
          </a:xfrm>
          <a:prstGeom prst="line">
            <a:avLst/>
          </a:prstGeom>
          <a:ln>
            <a:solidFill>
              <a:srgbClr val="82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3987728" y="6336899"/>
            <a:ext cx="178761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2000" b="0" i="0" u="none" strike="noStrike" kern="1200" baseline="300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www.ncl.ac.uk</a:t>
            </a:r>
            <a:r>
              <a:rPr lang="en-GB" sz="2000" b="0" i="0" u="none" strike="noStrike" kern="1200" baseline="30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GB" sz="2000" b="0" i="0" u="none" strike="noStrike" kern="1200" baseline="300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nica</a:t>
            </a:r>
            <a:endParaRPr lang="en-GB" sz="2000" b="0" i="0" u="none" strike="noStrike" kern="1200" baseline="300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6B4953-D534-4697-9408-66288788D1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624" y="6119934"/>
            <a:ext cx="1548299" cy="664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44" y="6152670"/>
            <a:ext cx="929232" cy="63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20676"/>
            <a:ext cx="4830682" cy="57753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>
                <a:solidFill>
                  <a:srgbClr val="82BC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420624" y="2204720"/>
            <a:ext cx="3158395" cy="389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0624" y="320674"/>
            <a:ext cx="3158395" cy="1690173"/>
          </a:xfrm>
          <a:prstGeom prst="rect">
            <a:avLst/>
          </a:prstGeom>
        </p:spPr>
        <p:txBody>
          <a:bodyPr anchor="t"/>
          <a:lstStyle>
            <a:lvl1pPr>
              <a:defRPr sz="3600" b="0" i="0">
                <a:solidFill>
                  <a:srgbClr val="82B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09286" y="6088284"/>
            <a:ext cx="8204321" cy="0"/>
          </a:xfrm>
          <a:prstGeom prst="line">
            <a:avLst/>
          </a:prstGeom>
          <a:ln>
            <a:solidFill>
              <a:srgbClr val="82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3987728" y="6336899"/>
            <a:ext cx="178761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2000" b="0" i="0" u="none" strike="noStrike" kern="1200" baseline="300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www.ncl.ac.uk</a:t>
            </a:r>
            <a:r>
              <a:rPr lang="en-GB" sz="2000" b="0" i="0" u="none" strike="noStrike" kern="1200" baseline="30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GB" sz="2000" b="0" i="0" u="none" strike="noStrike" kern="1200" baseline="300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nica</a:t>
            </a:r>
            <a:endParaRPr lang="en-GB" sz="2000" b="0" i="0" u="none" strike="noStrike" kern="1200" baseline="300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6B4953-D534-4697-9408-66288788D1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624" y="6119934"/>
            <a:ext cx="1548299" cy="6640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44" y="6152670"/>
            <a:ext cx="929232" cy="63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26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 Ageing Society</a:t>
            </a:r>
            <a:br>
              <a:rPr lang="en-GB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Patrick Bonnett</a:t>
            </a:r>
            <a:br>
              <a:rPr lang="en-GB" sz="3200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82" y="3178731"/>
            <a:ext cx="3176507" cy="25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40" y="1946348"/>
            <a:ext cx="867398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“</a:t>
            </a:r>
            <a:r>
              <a:rPr lang="en-GB" sz="2000" dirty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Ageing population a challenge for New Zealand”</a:t>
            </a:r>
          </a:p>
          <a:p>
            <a:endParaRPr lang="en-GB" sz="2000" dirty="0">
              <a:effectLst>
                <a:outerShdw blurRad="12700" dist="21844" dir="2700000" rotWithShape="0">
                  <a:srgbClr val="DDDDDD"/>
                </a:outerShdw>
              </a:effectLst>
              <a:latin typeface="Bariol Regular" panose="02000506040000020003" pitchFamily="50" charset="0"/>
            </a:endParaRPr>
          </a:p>
          <a:p>
            <a:r>
              <a:rPr lang="en-GB" sz="2000" dirty="0" smtClean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“Canada </a:t>
            </a:r>
            <a:r>
              <a:rPr lang="en-GB" sz="2000" dirty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is unprepared for the demographic time-bomb hurtling at </a:t>
            </a:r>
            <a:r>
              <a:rPr lang="en-GB" sz="2000" dirty="0" smtClean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us”</a:t>
            </a:r>
            <a:endParaRPr lang="en-GB" sz="2000" dirty="0">
              <a:effectLst>
                <a:outerShdw blurRad="12700" dist="21844" dir="2700000" rotWithShape="0">
                  <a:srgbClr val="DDDDDD"/>
                </a:outerShdw>
              </a:effectLst>
              <a:latin typeface="Bariol Regular" panose="02000506040000020003" pitchFamily="50" charset="0"/>
            </a:endParaRPr>
          </a:p>
          <a:p>
            <a:endParaRPr lang="en-GB" sz="2000" dirty="0">
              <a:effectLst>
                <a:outerShdw blurRad="12700" dist="21844" dir="2700000" rotWithShape="0">
                  <a:srgbClr val="DDDDDD"/>
                </a:outerShdw>
              </a:effectLst>
              <a:latin typeface="Bariol Regular" panose="02000506040000020003" pitchFamily="50" charset="0"/>
            </a:endParaRPr>
          </a:p>
          <a:p>
            <a:r>
              <a:rPr lang="en-GB" sz="2000" dirty="0" smtClean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“Spain </a:t>
            </a:r>
            <a:r>
              <a:rPr lang="en-GB" sz="2000" dirty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is expected to become the world’s second oldest country by </a:t>
            </a:r>
            <a:r>
              <a:rPr lang="en-GB" sz="2000" dirty="0" smtClean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2050”</a:t>
            </a:r>
            <a:endParaRPr lang="en-GB" sz="2000" dirty="0">
              <a:effectLst>
                <a:outerShdw blurRad="12700" dist="21844" dir="2700000" rotWithShape="0">
                  <a:srgbClr val="DDDDDD"/>
                </a:outerShdw>
              </a:effectLst>
              <a:latin typeface="Bariol Regular" panose="02000506040000020003" pitchFamily="50" charset="0"/>
            </a:endParaRPr>
          </a:p>
          <a:p>
            <a:endParaRPr lang="en-GB" sz="2000" dirty="0">
              <a:effectLst>
                <a:outerShdw blurRad="12700" dist="21844" dir="2700000" rotWithShape="0">
                  <a:srgbClr val="DDDDDD"/>
                </a:outerShdw>
              </a:effectLst>
              <a:latin typeface="Bariol Regular" panose="02000506040000020003" pitchFamily="50" charset="0"/>
            </a:endParaRPr>
          </a:p>
          <a:p>
            <a:r>
              <a:rPr lang="en-GB" sz="2000" dirty="0" smtClean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“Fewer </a:t>
            </a:r>
            <a:r>
              <a:rPr lang="en-GB" sz="2000" dirty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births, more deaths as Singapore population </a:t>
            </a:r>
            <a:r>
              <a:rPr lang="en-GB" sz="2000" dirty="0" smtClean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ages”</a:t>
            </a:r>
            <a:endParaRPr lang="en-GB" sz="2000" dirty="0">
              <a:effectLst>
                <a:outerShdw blurRad="12700" dist="21844" dir="2700000" rotWithShape="0">
                  <a:srgbClr val="DDDDDD"/>
                </a:outerShdw>
              </a:effectLst>
              <a:latin typeface="Bariol Regular" panose="02000506040000020003" pitchFamily="50" charset="0"/>
            </a:endParaRPr>
          </a:p>
          <a:p>
            <a:endParaRPr lang="en-GB" sz="2000" dirty="0">
              <a:effectLst>
                <a:outerShdw blurRad="12700" dist="21844" dir="2700000" rotWithShape="0">
                  <a:srgbClr val="DDDDDD"/>
                </a:outerShdw>
              </a:effectLst>
              <a:latin typeface="Bariol Regular" panose="02000506040000020003" pitchFamily="50" charset="0"/>
            </a:endParaRPr>
          </a:p>
          <a:p>
            <a:r>
              <a:rPr lang="en-GB" sz="2000" dirty="0" smtClean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“Time </a:t>
            </a:r>
            <a:r>
              <a:rPr lang="en-GB" sz="2000" dirty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for action on Australia’s ageing </a:t>
            </a:r>
            <a:r>
              <a:rPr lang="en-GB" sz="2000" dirty="0" smtClean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population”</a:t>
            </a:r>
            <a:endParaRPr lang="en-GB" sz="2000" dirty="0">
              <a:effectLst>
                <a:outerShdw blurRad="12700" dist="21844" dir="2700000" rotWithShape="0">
                  <a:srgbClr val="DDDDDD"/>
                </a:outerShdw>
              </a:effectLst>
              <a:latin typeface="Bariol Regular" panose="02000506040000020003" pitchFamily="50" charset="0"/>
            </a:endParaRPr>
          </a:p>
          <a:p>
            <a:endParaRPr lang="en-GB" sz="2000" dirty="0">
              <a:effectLst>
                <a:outerShdw blurRad="12700" dist="21844" dir="2700000" rotWithShape="0">
                  <a:srgbClr val="DDDDDD"/>
                </a:outerShdw>
              </a:effectLst>
              <a:latin typeface="Bariol Regular" panose="02000506040000020003" pitchFamily="50" charset="0"/>
            </a:endParaRPr>
          </a:p>
          <a:p>
            <a:r>
              <a:rPr lang="en-GB" sz="2000" dirty="0" smtClean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“PM </a:t>
            </a:r>
            <a:r>
              <a:rPr lang="en-GB" sz="2000" dirty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states desire for more collaboration between UK and Nordic and Baltic experts on </a:t>
            </a:r>
            <a:r>
              <a:rPr lang="en-GB" sz="2000" dirty="0" smtClean="0">
                <a:effectLst>
                  <a:outerShdw blurRad="12700" dist="21844" dir="2700000" rotWithShape="0">
                    <a:srgbClr val="DDDDDD"/>
                  </a:outerShdw>
                </a:effectLst>
                <a:latin typeface="Bariol Regular" panose="02000506040000020003" pitchFamily="50" charset="0"/>
              </a:rPr>
              <a:t>ageing”</a:t>
            </a:r>
            <a:endParaRPr lang="en-GB" sz="2000" dirty="0">
              <a:effectLst>
                <a:outerShdw blurRad="12700" dist="21844" dir="2700000" rotWithShape="0">
                  <a:srgbClr val="DDDDDD"/>
                </a:outerShdw>
              </a:effectLst>
              <a:latin typeface="Bariol Regular" panose="02000506040000020003" pitchFamily="50" charset="0"/>
            </a:endParaRP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333875" y="457200"/>
            <a:ext cx="3724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An international challenge and opportunity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0" y="1702534"/>
            <a:ext cx="5588187" cy="4265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138" y="3144465"/>
            <a:ext cx="2613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</a:t>
            </a:r>
            <a:r>
              <a:rPr lang="en-GB" sz="2000" i="1" dirty="0" smtClean="0"/>
              <a:t>One of the </a:t>
            </a:r>
            <a:r>
              <a:rPr lang="en-GB" sz="2000" i="1" dirty="0"/>
              <a:t>most significant changes rural communities consistently raised with me </a:t>
            </a:r>
            <a:r>
              <a:rPr lang="en-GB" sz="2000" i="1" dirty="0" smtClean="0"/>
              <a:t>was </a:t>
            </a:r>
            <a:r>
              <a:rPr lang="en-GB" sz="2000" i="1" dirty="0"/>
              <a:t>the impact of </a:t>
            </a:r>
            <a:r>
              <a:rPr lang="en-GB" sz="2000" i="1" dirty="0" smtClean="0"/>
              <a:t> </a:t>
            </a:r>
            <a:r>
              <a:rPr lang="en-GB" sz="2000" i="1" dirty="0"/>
              <a:t>demographic </a:t>
            </a:r>
            <a:r>
              <a:rPr lang="en-GB" sz="2000" i="1" dirty="0" smtClean="0"/>
              <a:t>change.”</a:t>
            </a:r>
            <a:endParaRPr lang="en-GB" sz="2000" i="1" dirty="0"/>
          </a:p>
        </p:txBody>
      </p:sp>
      <p:sp>
        <p:nvSpPr>
          <p:cNvPr id="9" name="Rectangle 8"/>
          <p:cNvSpPr/>
          <p:nvPr/>
        </p:nvSpPr>
        <p:spPr>
          <a:xfrm>
            <a:off x="3976510" y="383147"/>
            <a:ext cx="4498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Bariol Regular" panose="02000506040000020003" pitchFamily="50" charset="0"/>
                <a:ea typeface="Gill Sans" charset="0"/>
                <a:cs typeface="Gill Sans" charset="0"/>
              </a:rPr>
              <a:t>Ageing and rurality is well recognised</a:t>
            </a:r>
            <a:endParaRPr lang="en-GB" sz="2800" dirty="0">
              <a:solidFill>
                <a:schemeClr val="bg1"/>
              </a:solidFill>
              <a:latin typeface="Bariol Regular" panose="02000506040000020003" pitchFamily="50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31" y="1631822"/>
            <a:ext cx="6363703" cy="4453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0075" y="46672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Bariol Regular" panose="02000506040000020003" pitchFamily="50" charset="0"/>
                <a:ea typeface="Gill Sans" charset="0"/>
                <a:cs typeface="Gill Sans" charset="0"/>
              </a:rPr>
              <a:t>Why does it matter? </a:t>
            </a:r>
          </a:p>
        </p:txBody>
      </p:sp>
    </p:spTree>
    <p:extLst>
      <p:ext uri="{BB962C8B-B14F-4D97-AF65-F5344CB8AC3E}">
        <p14:creationId xmlns:p14="http://schemas.microsoft.com/office/powerpoint/2010/main" val="11709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3050" y="428081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Scottish Islands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974" y="1924042"/>
            <a:ext cx="77438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Western Isles aged dependency ratio (over 65/16-64 working age will reach 61% in </a:t>
            </a:r>
            <a:r>
              <a:rPr lang="en-GB" sz="2800" dirty="0" smtClean="0"/>
              <a:t>2033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/>
              <a:t>By 2033 Western Isles ADR will be 21% higher than Scotland as a whole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/>
              <a:t>Position even worse for outer Islands (not the ‘mainland’) where ASR is already 60% and forecast to hit 90% by 2033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1974" y="5436871"/>
            <a:ext cx="526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National Registers of Scotland 2016 population projections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52" y="712079"/>
            <a:ext cx="3715823" cy="648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060" y="1444003"/>
            <a:ext cx="8383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i="1" dirty="0">
                <a:solidFill>
                  <a:schemeClr val="bg1"/>
                </a:solidFill>
              </a:rPr>
              <a:t>Shocking report reveals sad &amp; lonely lives of dale's isolated older people</a:t>
            </a:r>
            <a:br>
              <a:rPr lang="en-GB" i="1" dirty="0">
                <a:solidFill>
                  <a:schemeClr val="bg1"/>
                </a:solidFill>
              </a:rPr>
            </a:br>
            <a:r>
              <a:rPr lang="en-GB" i="1" dirty="0">
                <a:solidFill>
                  <a:schemeClr val="bg1"/>
                </a:solidFill>
              </a:rPr>
              <a:t>The sad and lonely lives being led by many old people in Teesdale have been revealed in a worrying report. Newcastle University says that despite the vital help offered by local groups – such as Teesdale Day Clubs, Teesdale Disability Access &amp; the churches – many elderly people living in the dale </a:t>
            </a:r>
            <a:r>
              <a:rPr lang="en-GB" i="1" dirty="0" smtClean="0">
                <a:solidFill>
                  <a:schemeClr val="bg1"/>
                </a:solidFill>
              </a:rPr>
              <a:t>are </a:t>
            </a:r>
            <a:r>
              <a:rPr lang="en-GB" i="1" dirty="0">
                <a:solidFill>
                  <a:schemeClr val="bg1"/>
                </a:solidFill>
              </a:rPr>
              <a:t>suffering from social isolation and loneliness.</a:t>
            </a:r>
            <a:br>
              <a:rPr lang="en-GB" i="1" dirty="0">
                <a:solidFill>
                  <a:schemeClr val="bg1"/>
                </a:solidFill>
              </a:rPr>
            </a:b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52" y="3098936"/>
            <a:ext cx="4301602" cy="2392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69" y="3969382"/>
            <a:ext cx="2455911" cy="130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40" y="1946348"/>
            <a:ext cx="867398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 smtClean="0"/>
              <a:t>Health &amp;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 smtClean="0"/>
              <a:t>Homes Families &amp; Communities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 smtClean="0"/>
              <a:t>Work, Learning &amp; Purpose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 smtClean="0"/>
              <a:t>Finance &amp; Economy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33850" y="419100"/>
            <a:ext cx="4752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The Ageing Society Grand Challenge Pillars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40" y="1946348"/>
            <a:ext cx="8673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Seven </a:t>
            </a:r>
            <a:r>
              <a:rPr lang="en-GB" sz="2400" dirty="0"/>
              <a:t>themes which offer the greatest opportunities to tackle market failures and stimulate innovation: </a:t>
            </a:r>
            <a:endParaRPr lang="en-GB" sz="2400" dirty="0" smtClean="0"/>
          </a:p>
          <a:p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Sustaining </a:t>
            </a:r>
            <a:r>
              <a:rPr lang="en-GB" sz="2400" dirty="0"/>
              <a:t>physical </a:t>
            </a:r>
            <a:r>
              <a:rPr lang="en-GB" sz="2400" dirty="0" smtClean="0"/>
              <a:t>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Maintaining </a:t>
            </a:r>
            <a:r>
              <a:rPr lang="en-GB" sz="2400" dirty="0"/>
              <a:t>health at </a:t>
            </a:r>
            <a:r>
              <a:rPr lang="en-GB" sz="2400" dirty="0" smtClean="0"/>
              <a:t>work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Designing </a:t>
            </a:r>
            <a:r>
              <a:rPr lang="en-GB" sz="2400" dirty="0"/>
              <a:t>for age-friendly </a:t>
            </a:r>
            <a:r>
              <a:rPr lang="en-GB" sz="2400" dirty="0" smtClean="0"/>
              <a:t>homes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Managing </a:t>
            </a:r>
            <a:r>
              <a:rPr lang="en-GB" sz="2400" dirty="0"/>
              <a:t>common complaints of </a:t>
            </a:r>
            <a:r>
              <a:rPr lang="en-GB" sz="2400" dirty="0" smtClean="0"/>
              <a:t>ageing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Living </a:t>
            </a:r>
            <a:r>
              <a:rPr lang="en-GB" sz="2400" dirty="0"/>
              <a:t>well with cognitive </a:t>
            </a:r>
            <a:r>
              <a:rPr lang="en-GB" sz="2400" dirty="0" smtClean="0"/>
              <a:t>impairment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Supporting </a:t>
            </a:r>
            <a:r>
              <a:rPr lang="en-GB" sz="2400" dirty="0"/>
              <a:t>social </a:t>
            </a:r>
            <a:r>
              <a:rPr lang="en-GB" sz="2400" dirty="0" smtClean="0"/>
              <a:t>connections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Creating </a:t>
            </a:r>
            <a:r>
              <a:rPr lang="en-GB" sz="2400" dirty="0"/>
              <a:t>healthy and active </a:t>
            </a:r>
            <a:r>
              <a:rPr lang="en-GB" sz="2400" dirty="0" smtClean="0"/>
              <a:t>place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33850" y="419100"/>
            <a:ext cx="4752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Healthy Ageing Challenge Fund Framework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40" y="1946348"/>
            <a:ext cx="867398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What are the opportunities at the intersections of the Grand Challenges?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How do we get the best possible design so that products and services are things of aspiration, not desperation?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How do we place the end user at the heart of the solutions to identify what’s needed and co-create the right solutions?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What </a:t>
            </a:r>
            <a:r>
              <a:rPr lang="en-GB" sz="2400" dirty="0"/>
              <a:t>does a demonstrator for rural areas look like?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What are appropriate success metrics?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How do we ensure interventions and solutions are meaningful and visible</a:t>
            </a:r>
            <a:endParaRPr lang="en-GB" sz="2400" dirty="0"/>
          </a:p>
          <a:p>
            <a:endParaRPr lang="en-GB" sz="2400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33850" y="419100"/>
            <a:ext cx="475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Other considerations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2377" y="495658"/>
            <a:ext cx="2905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Bariol Regular"/>
              </a:rPr>
              <a:t>Meaningful &amp; visible</a:t>
            </a:r>
            <a:endParaRPr lang="en-GB" sz="2800" dirty="0">
              <a:solidFill>
                <a:schemeClr val="bg1"/>
              </a:solidFill>
              <a:latin typeface="Bariol Regular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1" y="2063692"/>
            <a:ext cx="7080307" cy="3825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10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</TotalTime>
  <Words>349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Bariol Regular</vt:lpstr>
      <vt:lpstr>Calibri</vt:lpstr>
      <vt:lpstr>Gill Sans</vt:lpstr>
      <vt:lpstr>Wingdings</vt:lpstr>
      <vt:lpstr>Office Theme</vt:lpstr>
      <vt:lpstr>An Ageing Society  Patrick Bonnett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Patrick Bonnett</cp:lastModifiedBy>
  <cp:revision>113</cp:revision>
  <cp:lastPrinted>2017-02-27T14:48:37Z</cp:lastPrinted>
  <dcterms:created xsi:type="dcterms:W3CDTF">2016-12-02T09:08:17Z</dcterms:created>
  <dcterms:modified xsi:type="dcterms:W3CDTF">2019-03-26T11:07:02Z</dcterms:modified>
</cp:coreProperties>
</file>